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1" r:id="rId1"/>
  </p:sldMasterIdLst>
  <p:notesMasterIdLst>
    <p:notesMasterId r:id="rId10"/>
  </p:notesMasterIdLst>
  <p:handoutMasterIdLst>
    <p:handoutMasterId r:id="rId11"/>
  </p:handoutMasterIdLst>
  <p:sldIdLst>
    <p:sldId id="256" r:id="rId2"/>
    <p:sldId id="284" r:id="rId3"/>
    <p:sldId id="259" r:id="rId4"/>
    <p:sldId id="287" r:id="rId5"/>
    <p:sldId id="275" r:id="rId6"/>
    <p:sldId id="282" r:id="rId7"/>
    <p:sldId id="285" r:id="rId8"/>
    <p:sldId id="286" r:id="rId9"/>
  </p:sldIdLst>
  <p:sldSz cx="9144000" cy="6858000" type="screen4x3"/>
  <p:notesSz cx="68580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53DE3"/>
    <a:srgbClr val="B78400"/>
    <a:srgbClr val="0037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943" autoAdjust="0"/>
  </p:normalViewPr>
  <p:slideViewPr>
    <p:cSldViewPr snapToGrid="0" snapToObjects="1">
      <p:cViewPr varScale="1">
        <p:scale>
          <a:sx n="88" d="100"/>
          <a:sy n="88" d="100"/>
        </p:scale>
        <p:origin x="227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C0E00F-BF9C-4DFC-B1F9-A9A4D341349E}" type="datetimeFigureOut">
              <a:rPr lang="en-US" smtClean="0"/>
              <a:t>12/13/2019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312EE3-A1A8-4218-8C4E-2F7C91BDB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1790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E41AA5-C211-431B-A6DA-E124544E8A23}" type="datetimeFigureOut">
              <a:rPr lang="en-US" smtClean="0"/>
              <a:t>12/13/2019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382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CA2718-EA20-4C23-9AD6-67C1D09683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99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1" y="4564211"/>
            <a:ext cx="5608320" cy="4323988"/>
          </a:xfrm>
          <a:prstGeom prst="rect">
            <a:avLst/>
          </a:prstGeom>
        </p:spPr>
        <p:txBody>
          <a:bodyPr lIns="94947" tIns="47474" rIns="94947" bIns="47474"/>
          <a:lstStyle/>
          <a:p>
            <a:pPr marL="949478" lvl="2"/>
            <a:endParaRPr lang="en-US" i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D06336-9429-447D-B1F2-EA1D34C4C93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193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1" y="4564211"/>
            <a:ext cx="5608320" cy="4323988"/>
          </a:xfrm>
          <a:prstGeom prst="rect">
            <a:avLst/>
          </a:prstGeom>
        </p:spPr>
        <p:txBody>
          <a:bodyPr lIns="94947" tIns="47474" rIns="94947" bIns="47474"/>
          <a:lstStyle/>
          <a:p>
            <a:pPr marL="949478" lvl="2"/>
            <a:endParaRPr lang="en-US" i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D06336-9429-447D-B1F2-EA1D34C4C93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286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89387"/>
            <a:ext cx="5486400" cy="4253103"/>
          </a:xfrm>
          <a:prstGeom prst="rect">
            <a:avLst/>
          </a:prstGeom>
        </p:spPr>
        <p:txBody>
          <a:bodyPr lIns="93177" tIns="46589" rIns="93177" bIns="46589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D06336-9429-447D-B1F2-EA1D34C4C93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62329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89387"/>
            <a:ext cx="5486400" cy="4253103"/>
          </a:xfrm>
          <a:prstGeom prst="rect">
            <a:avLst/>
          </a:prstGeom>
        </p:spPr>
        <p:txBody>
          <a:bodyPr lIns="93177" tIns="46589" rIns="93177" bIns="46589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D06336-9429-447D-B1F2-EA1D34C4C93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4340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89387"/>
            <a:ext cx="5486400" cy="4253103"/>
          </a:xfrm>
          <a:prstGeom prst="rect">
            <a:avLst/>
          </a:prstGeom>
        </p:spPr>
        <p:txBody>
          <a:bodyPr lIns="93177" tIns="46589" rIns="93177" bIns="46589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D06336-9429-447D-B1F2-EA1D34C4C932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0986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89387"/>
            <a:ext cx="5486400" cy="4253103"/>
          </a:xfrm>
          <a:prstGeom prst="rect">
            <a:avLst/>
          </a:prstGeom>
        </p:spPr>
        <p:txBody>
          <a:bodyPr lIns="93177" tIns="46589" rIns="93177" bIns="46589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D06336-9429-447D-B1F2-EA1D34C4C932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208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44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/>
          <a:lstStyle/>
          <a:p>
            <a:fld id="{B0138CAA-08D1-3A49-8A90-B52E2F4A7041}" type="datetimeFigureOut">
              <a:rPr lang="en-US" smtClean="0"/>
              <a:t>12/13/2019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6B4EC-0572-1040-9DEF-614ADDD0B2E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/>
          <a:lstStyle/>
          <a:p>
            <a:fld id="{B0138CAA-08D1-3A49-8A90-B52E2F4A7041}" type="datetimeFigureOut">
              <a:rPr lang="en-US" smtClean="0"/>
              <a:t>12/13/2019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6B4EC-0572-1040-9DEF-614ADDD0B2E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/>
          <a:lstStyle/>
          <a:p>
            <a:fld id="{B0138CAA-08D1-3A49-8A90-B52E2F4A7041}" type="datetimeFigureOut">
              <a:rPr lang="en-US" smtClean="0"/>
              <a:t>12/13/2019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6B4EC-0572-1040-9DEF-614ADDD0B2E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/>
          <a:lstStyle/>
          <a:p>
            <a:fld id="{B0138CAA-08D1-3A49-8A90-B52E2F4A7041}" type="datetimeFigureOut">
              <a:rPr lang="en-US" smtClean="0"/>
              <a:t>12/13/2019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6B4EC-0572-1040-9DEF-614ADDD0B2E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/>
          <a:lstStyle/>
          <a:p>
            <a:fld id="{B0138CAA-08D1-3A49-8A90-B52E2F4A7041}" type="datetimeFigureOut">
              <a:rPr lang="en-US" smtClean="0"/>
              <a:t>12/13/2019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6B4EC-0572-1040-9DEF-614ADDD0B2E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/>
          <a:lstStyle/>
          <a:p>
            <a:fld id="{B0138CAA-08D1-3A49-8A90-B52E2F4A7041}" type="datetimeFigureOut">
              <a:rPr lang="en-US" smtClean="0"/>
              <a:t>12/13/2019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6B4EC-0572-1040-9DEF-614ADDD0B2E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/>
          <a:lstStyle/>
          <a:p>
            <a:fld id="{B0138CAA-08D1-3A49-8A90-B52E2F4A7041}" type="datetimeFigureOut">
              <a:rPr lang="en-US" smtClean="0"/>
              <a:t>12/13/2019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6B4EC-0572-1040-9DEF-614ADDD0B2E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/>
          <a:lstStyle/>
          <a:p>
            <a:fld id="{B0138CAA-08D1-3A49-8A90-B52E2F4A7041}" type="datetimeFigureOut">
              <a:rPr lang="en-US" smtClean="0"/>
              <a:t>12/13/2019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6B4EC-0572-1040-9DEF-614ADDD0B2E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/>
          <a:lstStyle/>
          <a:p>
            <a:fld id="{B0138CAA-08D1-3A49-8A90-B52E2F4A7041}" type="datetimeFigureOut">
              <a:rPr lang="en-US" smtClean="0"/>
              <a:t>12/13/2019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396B4EC-0572-1040-9DEF-614ADDD0B2E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/>
          <a:lstStyle/>
          <a:p>
            <a:fld id="{B0138CAA-08D1-3A49-8A90-B52E2F4A7041}" type="datetimeFigureOut">
              <a:rPr lang="en-US" smtClean="0"/>
              <a:t>12/13/2019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6B4EC-0572-1040-9DEF-614ADDD0B2E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rgbClr val="0037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rgbClr val="B78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4396B4EC-0572-1040-9DEF-614ADDD0B2EF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8" descr="logo-final-healthsystem.eps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907" y="6045200"/>
            <a:ext cx="2011187" cy="109787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rgbClr val="B78400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rgbClr val="B78400"/>
        </a:buClr>
        <a:buFont typeface="Lucida Grande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rgbClr val="B78400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rgbClr val="B78400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rgbClr val="B78400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orthoaks.org/careselec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1"/>
            <a:ext cx="7543800" cy="925286"/>
          </a:xfrm>
        </p:spPr>
        <p:txBody>
          <a:bodyPr anchor="t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CareSelect</a:t>
            </a:r>
            <a:r>
              <a:rPr lang="en-US" b="1" dirty="0" smtClean="0">
                <a:solidFill>
                  <a:schemeClr val="tx1"/>
                </a:solidFill>
              </a:rPr>
              <a:t> Imaging</a:t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>Clinical Decision Support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200" dirty="0" smtClean="0">
                <a:solidFill>
                  <a:schemeClr val="tx1"/>
                </a:solidFill>
              </a:rPr>
              <a:t>Open Access Portal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36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2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8642349" cy="1143000"/>
          </a:xfrm>
        </p:spPr>
        <p:txBody>
          <a:bodyPr/>
          <a:lstStyle/>
          <a:p>
            <a:pPr algn="ctr"/>
            <a:r>
              <a:rPr lang="en-US" sz="3500" dirty="0" err="1" smtClean="0"/>
              <a:t>CareSelect</a:t>
            </a:r>
            <a:r>
              <a:rPr lang="en-US" sz="3500" dirty="0" smtClean="0"/>
              <a:t> Imaging – Clinical Decision Support</a:t>
            </a:r>
            <a:endParaRPr lang="en-US" sz="3500" dirty="0"/>
          </a:p>
        </p:txBody>
      </p:sp>
      <p:sp>
        <p:nvSpPr>
          <p:cNvPr id="5" name="TextBox 4"/>
          <p:cNvSpPr txBox="1"/>
          <p:nvPr/>
        </p:nvSpPr>
        <p:spPr>
          <a:xfrm>
            <a:off x="219074" y="826181"/>
            <a:ext cx="82042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The </a:t>
            </a:r>
            <a:r>
              <a:rPr lang="en-US" sz="2000" dirty="0" err="1"/>
              <a:t>CareSelect</a:t>
            </a:r>
            <a:r>
              <a:rPr lang="en-US" sz="2000" dirty="0"/>
              <a:t> Imaging </a:t>
            </a:r>
            <a:r>
              <a:rPr lang="en-US" sz="2000" b="1" dirty="0"/>
              <a:t>Open Access Portal</a:t>
            </a:r>
            <a:r>
              <a:rPr lang="en-US" sz="2000" dirty="0"/>
              <a:t> is a web version of </a:t>
            </a:r>
            <a:r>
              <a:rPr lang="en-US" sz="2000" dirty="0" smtClean="0"/>
              <a:t>National Decision Support Company’s (NDSC) qualified </a:t>
            </a:r>
            <a:r>
              <a:rPr lang="en-US" sz="2000" dirty="0"/>
              <a:t>Clinical Decision Support Mechanism (</a:t>
            </a:r>
            <a:r>
              <a:rPr lang="en-US" sz="2000" dirty="0" err="1"/>
              <a:t>qCDSM</a:t>
            </a:r>
            <a:r>
              <a:rPr lang="en-US" sz="2000" dirty="0" smtClean="0"/>
              <a:t>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E</a:t>
            </a:r>
            <a:r>
              <a:rPr lang="en-US" sz="2000" dirty="0" smtClean="0"/>
              <a:t>nables </a:t>
            </a:r>
            <a:r>
              <a:rPr lang="en-US" sz="2000" dirty="0"/>
              <a:t>the use of Appropriate Use Criteria (AUC</a:t>
            </a:r>
            <a:r>
              <a:rPr lang="en-US" sz="2000" dirty="0" smtClean="0"/>
              <a:t>)</a:t>
            </a:r>
          </a:p>
          <a:p>
            <a:pPr lvl="1"/>
            <a:endParaRPr lang="en-US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North Oaks Health System has chosen NDSC’s </a:t>
            </a:r>
            <a:r>
              <a:rPr lang="en-US" sz="2000" dirty="0"/>
              <a:t>Open Access </a:t>
            </a:r>
            <a:r>
              <a:rPr lang="en-US" sz="2000" dirty="0" smtClean="0"/>
              <a:t>Portal </a:t>
            </a:r>
            <a:r>
              <a:rPr lang="en-US" sz="2000" dirty="0"/>
              <a:t>to provide all ordering providers with access to clinical decision support (CDS), regardless of access to an EMR integrated CDS solution. </a:t>
            </a:r>
            <a:endParaRPr lang="en-US" sz="2000" dirty="0" smtClean="0"/>
          </a:p>
          <a:p>
            <a:endParaRPr lang="en-US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The Open </a:t>
            </a:r>
            <a:r>
              <a:rPr lang="en-US" sz="2000" dirty="0"/>
              <a:t>Access </a:t>
            </a:r>
            <a:r>
              <a:rPr lang="en-US" sz="2000" dirty="0" smtClean="0"/>
              <a:t>Portal enables </a:t>
            </a:r>
            <a:r>
              <a:rPr lang="en-US" sz="2000" dirty="0"/>
              <a:t>providers to fulfill the Protecting Access to Medicare Act (PAMA) legislative requirement that a CDS consultation must be done at the point of ordering for all high-tech imaging orders. The Open Access Portal does not use Protected Health Information (PHI) in any form</a:t>
            </a:r>
            <a:r>
              <a:rPr lang="en-US" sz="200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Visit the North Oaks </a:t>
            </a:r>
            <a:r>
              <a:rPr lang="en-US" sz="2000" dirty="0" err="1" smtClean="0"/>
              <a:t>CareSelect</a:t>
            </a:r>
            <a:r>
              <a:rPr lang="en-US" sz="2000" dirty="0" smtClean="0"/>
              <a:t> website at </a:t>
            </a:r>
            <a:r>
              <a:rPr lang="en-US" sz="2000" u="sng" dirty="0" smtClean="0">
                <a:hlinkClick r:id="rId3"/>
              </a:rPr>
              <a:t>www.northoaks.org/careselect</a:t>
            </a:r>
            <a:r>
              <a:rPr lang="en-US" sz="2000" dirty="0" smtClean="0"/>
              <a:t> or search for </a:t>
            </a:r>
            <a:r>
              <a:rPr lang="en-US" sz="2000" dirty="0" err="1" smtClean="0"/>
              <a:t>CareSelect</a:t>
            </a:r>
            <a:r>
              <a:rPr lang="en-US" sz="2000" dirty="0" smtClean="0"/>
              <a:t> </a:t>
            </a:r>
            <a:r>
              <a:rPr lang="en-US" sz="2000" dirty="0"/>
              <a:t>or Decision Support </a:t>
            </a:r>
            <a:r>
              <a:rPr lang="en-US" sz="2000" dirty="0" smtClean="0"/>
              <a:t>from the main North Oaks webpage</a:t>
            </a:r>
            <a:r>
              <a:rPr lang="en-US" sz="2000" smtClean="0"/>
              <a:t>. 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655514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8654142" cy="1143000"/>
          </a:xfrm>
        </p:spPr>
        <p:txBody>
          <a:bodyPr/>
          <a:lstStyle/>
          <a:p>
            <a:r>
              <a:rPr lang="en-US" sz="3500" dirty="0" smtClean="0"/>
              <a:t>Open Access Registration</a:t>
            </a:r>
            <a:endParaRPr lang="en-US" sz="3500" dirty="0"/>
          </a:p>
        </p:txBody>
      </p:sp>
      <p:sp>
        <p:nvSpPr>
          <p:cNvPr id="5" name="TextBox 4"/>
          <p:cNvSpPr txBox="1"/>
          <p:nvPr/>
        </p:nvSpPr>
        <p:spPr>
          <a:xfrm>
            <a:off x="341085" y="1023708"/>
            <a:ext cx="82042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Complete the Open Access registration form at:</a:t>
            </a:r>
          </a:p>
          <a:p>
            <a:pPr lvl="1"/>
            <a:r>
              <a:rPr lang="en-US" sz="2000" dirty="0">
                <a:solidFill>
                  <a:srgbClr val="353DE3"/>
                </a:solidFill>
              </a:rPr>
              <a:t>http://openaccess.careselect.org/registration </a:t>
            </a:r>
            <a:endParaRPr lang="en-US" sz="2000" u="sng" dirty="0" smtClean="0">
              <a:solidFill>
                <a:srgbClr val="353DE3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Basic information needed: name, e-mail, NPI, role, and organization name and type.</a:t>
            </a:r>
          </a:p>
          <a:p>
            <a:pPr lvl="1"/>
            <a:endParaRPr lang="en-US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 Open the confirmation email and follow steps to confirm your account.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Login </a:t>
            </a:r>
            <a:r>
              <a:rPr lang="en-US" sz="2000" dirty="0"/>
              <a:t>to </a:t>
            </a:r>
            <a:r>
              <a:rPr lang="en-US" sz="2000" dirty="0">
                <a:solidFill>
                  <a:srgbClr val="353DE3"/>
                </a:solidFill>
              </a:rPr>
              <a:t>https://openaccess.careselect.org </a:t>
            </a:r>
            <a:r>
              <a:rPr lang="en-US" sz="2000" dirty="0"/>
              <a:t>and enter the username and password created during registration.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934" y="4193807"/>
            <a:ext cx="2518274" cy="234511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172231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Non-NPI Providers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41540" y="1417637"/>
            <a:ext cx="78356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If you do not have an NPI number, click the checkbox next to I do not have an NPI. </a:t>
            </a: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6833" y="2039259"/>
            <a:ext cx="2416654" cy="128317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Rectangle 4"/>
          <p:cNvSpPr/>
          <p:nvPr/>
        </p:nvSpPr>
        <p:spPr>
          <a:xfrm>
            <a:off x="2696833" y="2846717"/>
            <a:ext cx="1926925" cy="39681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4867" y="4524375"/>
            <a:ext cx="5200650" cy="219075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241540" y="3485072"/>
            <a:ext cx="78356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Before you begin consulting CDS, enter the ordering provider’s NPI. If you do not know the provider’s NPI, click the checkbox. Then, enter the provider’s name. 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003985" y="4761781"/>
            <a:ext cx="1483743" cy="31055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003985" y="5490952"/>
            <a:ext cx="1742536" cy="28874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63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57868" y="999671"/>
            <a:ext cx="7620000" cy="4800600"/>
          </a:xfrm>
        </p:spPr>
        <p:txBody>
          <a:bodyPr/>
          <a:lstStyle/>
          <a:p>
            <a:r>
              <a:rPr lang="en-US" sz="2000" dirty="0" smtClean="0"/>
              <a:t>To begin consulting, click </a:t>
            </a:r>
            <a:r>
              <a:rPr lang="en-US" sz="2000" b="1" dirty="0" smtClean="0"/>
              <a:t>Consult CDS </a:t>
            </a:r>
            <a:r>
              <a:rPr lang="en-US" sz="2000" dirty="0" smtClean="0"/>
              <a:t>and input the patient’s age and sex. </a:t>
            </a:r>
            <a:r>
              <a:rPr lang="en-US" sz="2000" b="1" dirty="0" smtClean="0"/>
              <a:t> </a:t>
            </a:r>
          </a:p>
          <a:p>
            <a:endParaRPr lang="en-US" sz="2000" b="1" dirty="0" smtClean="0"/>
          </a:p>
          <a:p>
            <a:endParaRPr lang="en-US" sz="2000" b="1" dirty="0"/>
          </a:p>
          <a:p>
            <a:pPr marL="114300" indent="0">
              <a:buNone/>
            </a:pPr>
            <a:endParaRPr lang="en-US" sz="2000" b="1" dirty="0" smtClean="0"/>
          </a:p>
          <a:p>
            <a:endParaRPr lang="en-US" sz="2000" b="1" dirty="0"/>
          </a:p>
          <a:p>
            <a:endParaRPr lang="en-US" sz="2000" b="1" dirty="0" smtClean="0"/>
          </a:p>
          <a:p>
            <a:endParaRPr lang="en-US" sz="2000" b="1" dirty="0"/>
          </a:p>
          <a:p>
            <a:r>
              <a:rPr lang="en-US" sz="2000" dirty="0" smtClean="0"/>
              <a:t>Search for the appropriate exam in the </a:t>
            </a:r>
            <a:r>
              <a:rPr lang="en-US" sz="2000" b="1" dirty="0" smtClean="0"/>
              <a:t>Service Information </a:t>
            </a:r>
            <a:r>
              <a:rPr lang="en-US" sz="2000" dirty="0" smtClean="0"/>
              <a:t>field.</a:t>
            </a:r>
          </a:p>
          <a:p>
            <a:pPr marL="11430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marL="114300" indent="0">
              <a:buNone/>
            </a:pPr>
            <a:endParaRPr lang="en-US" dirty="0" smtClean="0"/>
          </a:p>
          <a:p>
            <a:endParaRPr lang="en-US" dirty="0"/>
          </a:p>
          <a:p>
            <a:pPr marL="114300" indent="0">
              <a:buNone/>
            </a:pPr>
            <a:endParaRPr lang="en-US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30300"/>
          </a:xfrm>
        </p:spPr>
        <p:txBody>
          <a:bodyPr/>
          <a:lstStyle/>
          <a:p>
            <a:r>
              <a:rPr lang="en-US" sz="3300" dirty="0" smtClean="0"/>
              <a:t>Consult CDS</a:t>
            </a:r>
            <a:endParaRPr lang="en-US" sz="33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1148" y="1628689"/>
            <a:ext cx="3873954" cy="203810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51907" y="4307107"/>
            <a:ext cx="5402036" cy="165973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0" name="Rectangle 9"/>
          <p:cNvSpPr/>
          <p:nvPr/>
        </p:nvSpPr>
        <p:spPr>
          <a:xfrm>
            <a:off x="3810000" y="1657589"/>
            <a:ext cx="1001486" cy="28719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836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04800" y="1034317"/>
            <a:ext cx="7620000" cy="4800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Search for an Indication and select one or multiple indications.</a:t>
            </a:r>
          </a:p>
          <a:p>
            <a:r>
              <a:rPr lang="en-US" dirty="0" smtClean="0"/>
              <a:t>A set of AUC displays for each indication, including: appropriateness rankings, relative costs, and relative radiation levels.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If you can’t find an indication, click              and provide additional information. </a:t>
            </a:r>
          </a:p>
          <a:p>
            <a:r>
              <a:rPr lang="en-US" dirty="0" smtClean="0"/>
              <a:t>When using the </a:t>
            </a:r>
            <a:r>
              <a:rPr lang="en-US" i="1" dirty="0" smtClean="0"/>
              <a:t>Can’t Find a Match </a:t>
            </a:r>
            <a:r>
              <a:rPr lang="en-US" dirty="0" smtClean="0"/>
              <a:t>workflow, your decision support session will not be evaluated for appropriateness.   </a:t>
            </a:r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04800" y="20638"/>
            <a:ext cx="7620000" cy="1143000"/>
          </a:xfrm>
        </p:spPr>
        <p:txBody>
          <a:bodyPr/>
          <a:lstStyle/>
          <a:p>
            <a:r>
              <a:rPr lang="en-US" sz="3600" dirty="0" smtClean="0"/>
              <a:t>Find Appropriate Indication</a:t>
            </a:r>
            <a:endParaRPr lang="en-US" sz="36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2857" y="2254791"/>
            <a:ext cx="4989057" cy="186063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0523" y="4324350"/>
            <a:ext cx="752475" cy="19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885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04800" y="1034317"/>
            <a:ext cx="7620000" cy="5159654"/>
          </a:xfrm>
        </p:spPr>
        <p:txBody>
          <a:bodyPr>
            <a:normAutofit/>
          </a:bodyPr>
          <a:lstStyle/>
          <a:p>
            <a:r>
              <a:rPr lang="en-US" dirty="0" smtClean="0"/>
              <a:t>Select a service from the available Appropriateness ranked AUC options. Services are ranked in order of appropriateness. </a:t>
            </a:r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sz="1200" dirty="0" smtClean="0"/>
              <a:t>Image </a:t>
            </a:r>
            <a:r>
              <a:rPr lang="en-US" sz="1200" dirty="0"/>
              <a:t>above represents how ACR (American College of Radiology) or SNMMI (Society of Nuclear Medicine and Molecular Imaging) content appropriateness rankings would display. </a:t>
            </a:r>
            <a:endParaRPr lang="en-US" sz="1200" dirty="0" smtClean="0"/>
          </a:p>
          <a:p>
            <a:pPr marL="114300" indent="0">
              <a:buNone/>
            </a:pPr>
            <a:endParaRPr lang="en-US" sz="1200" dirty="0"/>
          </a:p>
          <a:p>
            <a:pPr marL="114300" indent="0">
              <a:buNone/>
            </a:pPr>
            <a:endParaRPr lang="en-US" sz="1200" dirty="0" smtClean="0"/>
          </a:p>
          <a:p>
            <a:pPr marL="114300" indent="0">
              <a:buNone/>
            </a:pPr>
            <a:endParaRPr lang="en-US" sz="1200" dirty="0"/>
          </a:p>
          <a:p>
            <a:pPr marL="114300" indent="0">
              <a:buNone/>
            </a:pPr>
            <a:endParaRPr lang="en-US" sz="1200" dirty="0" smtClean="0"/>
          </a:p>
          <a:p>
            <a:pPr marL="114300" indent="0">
              <a:buNone/>
            </a:pPr>
            <a:endParaRPr lang="en-US" sz="1200" dirty="0"/>
          </a:p>
          <a:p>
            <a:pPr marL="114300" indent="0">
              <a:buNone/>
            </a:pPr>
            <a:endParaRPr lang="en-US" sz="1200" dirty="0" smtClean="0"/>
          </a:p>
          <a:p>
            <a:pPr marL="114300" indent="0">
              <a:buNone/>
            </a:pPr>
            <a:endParaRPr lang="en-US" sz="1200" dirty="0"/>
          </a:p>
          <a:p>
            <a:pPr marL="114300" indent="0">
              <a:buNone/>
            </a:pPr>
            <a:endParaRPr lang="en-US" sz="1200" dirty="0" smtClean="0"/>
          </a:p>
          <a:p>
            <a:pPr marL="114300" indent="0">
              <a:buNone/>
            </a:pPr>
            <a:endParaRPr lang="en-US" sz="1200" dirty="0"/>
          </a:p>
          <a:p>
            <a:pPr marL="114300" indent="0">
              <a:buNone/>
            </a:pPr>
            <a:endParaRPr lang="en-US" sz="1200" dirty="0" smtClean="0"/>
          </a:p>
          <a:p>
            <a:pPr marL="114300" indent="0">
              <a:buNone/>
            </a:pPr>
            <a:r>
              <a:rPr lang="en-US" sz="1200" dirty="0" smtClean="0"/>
              <a:t>Image </a:t>
            </a:r>
            <a:r>
              <a:rPr lang="en-US" sz="1200" dirty="0"/>
              <a:t>above represents how NCCN (National Comprehensive Cancer Network) or ACC (American College of Cardiology) content appropriateness ranking would display. 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04800" y="20638"/>
            <a:ext cx="7620000" cy="1143000"/>
          </a:xfrm>
        </p:spPr>
        <p:txBody>
          <a:bodyPr/>
          <a:lstStyle/>
          <a:p>
            <a:r>
              <a:rPr lang="en-US" sz="3600" dirty="0" smtClean="0"/>
              <a:t>Complete CDS Consultation</a:t>
            </a:r>
            <a:endParaRPr lang="en-US" sz="36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257" y="1919010"/>
            <a:ext cx="6945086" cy="93571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5999" y="3434617"/>
            <a:ext cx="4203533" cy="211417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309091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04800" y="1034317"/>
            <a:ext cx="7620000" cy="48006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</a:t>
            </a:r>
            <a:r>
              <a:rPr lang="en-US" dirty="0" smtClean="0"/>
              <a:t>he Consultation Confirmation must be included with any orders referred to North Oaks. </a:t>
            </a:r>
          </a:p>
          <a:p>
            <a:r>
              <a:rPr lang="en-US" dirty="0" smtClean="0"/>
              <a:t>Consultation Confirmation includes (but not limited to):</a:t>
            </a:r>
          </a:p>
          <a:p>
            <a:pPr lvl="1"/>
            <a:r>
              <a:rPr lang="en-US" dirty="0" smtClean="0"/>
              <a:t>Decision Support Number (DSN) – </a:t>
            </a:r>
          </a:p>
          <a:p>
            <a:pPr lvl="2"/>
            <a:r>
              <a:rPr lang="en-US" dirty="0"/>
              <a:t>U</a:t>
            </a:r>
            <a:r>
              <a:rPr lang="en-US" dirty="0" smtClean="0"/>
              <a:t>sed to verify AUC has been referenced</a:t>
            </a:r>
          </a:p>
          <a:p>
            <a:pPr lvl="1"/>
            <a:r>
              <a:rPr lang="en-US" dirty="0" smtClean="0"/>
              <a:t>HCPCS Code (i.e. the G-Code) and HCPCS Modifier</a:t>
            </a:r>
          </a:p>
          <a:p>
            <a:pPr lvl="2"/>
            <a:r>
              <a:rPr lang="en-US" dirty="0" smtClean="0"/>
              <a:t>Required for submission of claims to CMS</a:t>
            </a:r>
          </a:p>
          <a:p>
            <a:pPr lvl="2"/>
            <a:endParaRPr lang="en-US" dirty="0"/>
          </a:p>
          <a:p>
            <a:pPr lvl="2"/>
            <a:endParaRPr lang="en-US" dirty="0" smtClean="0"/>
          </a:p>
          <a:p>
            <a:pPr lvl="2"/>
            <a:endParaRPr lang="en-US" dirty="0"/>
          </a:p>
          <a:p>
            <a:pPr lvl="2"/>
            <a:endParaRPr lang="en-US" dirty="0" smtClean="0"/>
          </a:p>
          <a:p>
            <a:pPr lvl="2"/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To search for any previous consultations, click </a:t>
            </a:r>
            <a:r>
              <a:rPr lang="en-US" i="1" dirty="0" smtClean="0"/>
              <a:t>Search My CDS Consultations</a:t>
            </a:r>
            <a:r>
              <a:rPr lang="en-US" dirty="0" smtClean="0"/>
              <a:t>. </a:t>
            </a:r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04800" y="20638"/>
            <a:ext cx="7620000" cy="1143000"/>
          </a:xfrm>
        </p:spPr>
        <p:txBody>
          <a:bodyPr/>
          <a:lstStyle/>
          <a:p>
            <a:r>
              <a:rPr lang="en-US" sz="3600" dirty="0" smtClean="0"/>
              <a:t>Consultation Confirmation</a:t>
            </a:r>
            <a:endParaRPr lang="en-US" sz="36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5747" y="5769276"/>
            <a:ext cx="4971220" cy="363137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448150" y="5780886"/>
            <a:ext cx="1709057" cy="27622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86233" y="3135635"/>
            <a:ext cx="4270974" cy="204681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807041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Adjacency.thmx</Template>
  <TotalTime>12494</TotalTime>
  <Words>517</Words>
  <Application>Microsoft Office PowerPoint</Application>
  <PresentationFormat>On-screen Show (4:3)</PresentationFormat>
  <Paragraphs>89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Cambria</vt:lpstr>
      <vt:lpstr>Lucida Grande</vt:lpstr>
      <vt:lpstr>Adjacency</vt:lpstr>
      <vt:lpstr>CareSelect Imaging Clinical Decision Support Open Access Portal </vt:lpstr>
      <vt:lpstr>CareSelect Imaging – Clinical Decision Support</vt:lpstr>
      <vt:lpstr>Open Access Registration</vt:lpstr>
      <vt:lpstr>Non-NPI Providers</vt:lpstr>
      <vt:lpstr>Consult CDS</vt:lpstr>
      <vt:lpstr>Find Appropriate Indication</vt:lpstr>
      <vt:lpstr>Complete CDS Consultation</vt:lpstr>
      <vt:lpstr>Consultation Confirmation</vt:lpstr>
    </vt:vector>
  </TitlesOfParts>
  <Company>North Oaks Health System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Allison Roques</dc:creator>
  <cp:lastModifiedBy>Holly Wood</cp:lastModifiedBy>
  <cp:revision>128</cp:revision>
  <cp:lastPrinted>2019-07-09T19:14:04Z</cp:lastPrinted>
  <dcterms:created xsi:type="dcterms:W3CDTF">2013-11-05T16:07:29Z</dcterms:created>
  <dcterms:modified xsi:type="dcterms:W3CDTF">2019-12-13T22:19:21Z</dcterms:modified>
</cp:coreProperties>
</file>